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00039F15-961E-4622-A98F-19C987B59AB8}" type="datetimeFigureOut">
              <a:rPr lang="pt-BR" smtClean="0"/>
              <a:t>27/07/2015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286D169-274C-4556-AE17-4CD478C25C87}" type="slidenum">
              <a:rPr lang="pt-BR" smtClean="0"/>
              <a:t>‹nº›</a:t>
            </a:fld>
            <a:endParaRPr lang="pt-BR"/>
          </a:p>
        </p:txBody>
      </p:sp>
    </p:spTree>
    <p:extLst>
      <p:ext uri="{BB962C8B-B14F-4D97-AF65-F5344CB8AC3E}">
        <p14:creationId xmlns:p14="http://schemas.microsoft.com/office/powerpoint/2010/main" val="220948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0039F15-961E-4622-A98F-19C987B59AB8}" type="datetimeFigureOut">
              <a:rPr lang="pt-BR" smtClean="0"/>
              <a:t>27/07/2015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286D169-274C-4556-AE17-4CD478C25C87}" type="slidenum">
              <a:rPr lang="pt-BR" smtClean="0"/>
              <a:t>‹nº›</a:t>
            </a:fld>
            <a:endParaRPr lang="pt-BR"/>
          </a:p>
        </p:txBody>
      </p:sp>
    </p:spTree>
    <p:extLst>
      <p:ext uri="{BB962C8B-B14F-4D97-AF65-F5344CB8AC3E}">
        <p14:creationId xmlns:p14="http://schemas.microsoft.com/office/powerpoint/2010/main" val="227155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0039F15-961E-4622-A98F-19C987B59AB8}" type="datetimeFigureOut">
              <a:rPr lang="pt-BR" smtClean="0"/>
              <a:t>27/07/2015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286D169-274C-4556-AE17-4CD478C25C87}" type="slidenum">
              <a:rPr lang="pt-BR" smtClean="0"/>
              <a:t>‹nº›</a:t>
            </a:fld>
            <a:endParaRPr lang="pt-BR"/>
          </a:p>
        </p:txBody>
      </p:sp>
    </p:spTree>
    <p:extLst>
      <p:ext uri="{BB962C8B-B14F-4D97-AF65-F5344CB8AC3E}">
        <p14:creationId xmlns:p14="http://schemas.microsoft.com/office/powerpoint/2010/main" val="14729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0039F15-961E-4622-A98F-19C987B59AB8}" type="datetimeFigureOut">
              <a:rPr lang="pt-BR" smtClean="0"/>
              <a:t>27/07/2015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286D169-274C-4556-AE17-4CD478C25C87}" type="slidenum">
              <a:rPr lang="pt-BR" smtClean="0"/>
              <a:t>‹nº›</a:t>
            </a:fld>
            <a:endParaRPr lang="pt-BR"/>
          </a:p>
        </p:txBody>
      </p:sp>
    </p:spTree>
    <p:extLst>
      <p:ext uri="{BB962C8B-B14F-4D97-AF65-F5344CB8AC3E}">
        <p14:creationId xmlns:p14="http://schemas.microsoft.com/office/powerpoint/2010/main" val="26760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0039F15-961E-4622-A98F-19C987B59AB8}" type="datetimeFigureOut">
              <a:rPr lang="pt-BR" smtClean="0"/>
              <a:t>27/07/2015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286D169-274C-4556-AE17-4CD478C25C87}" type="slidenum">
              <a:rPr lang="pt-BR" smtClean="0"/>
              <a:t>‹nº›</a:t>
            </a:fld>
            <a:endParaRPr lang="pt-BR"/>
          </a:p>
        </p:txBody>
      </p:sp>
    </p:spTree>
    <p:extLst>
      <p:ext uri="{BB962C8B-B14F-4D97-AF65-F5344CB8AC3E}">
        <p14:creationId xmlns:p14="http://schemas.microsoft.com/office/powerpoint/2010/main" val="139875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00039F15-961E-4622-A98F-19C987B59AB8}" type="datetimeFigureOut">
              <a:rPr lang="pt-BR" smtClean="0"/>
              <a:t>27/07/2015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286D169-274C-4556-AE17-4CD478C25C87}" type="slidenum">
              <a:rPr lang="pt-BR" smtClean="0"/>
              <a:t>‹nº›</a:t>
            </a:fld>
            <a:endParaRPr lang="pt-BR"/>
          </a:p>
        </p:txBody>
      </p:sp>
    </p:spTree>
    <p:extLst>
      <p:ext uri="{BB962C8B-B14F-4D97-AF65-F5344CB8AC3E}">
        <p14:creationId xmlns:p14="http://schemas.microsoft.com/office/powerpoint/2010/main" val="343211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00039F15-961E-4622-A98F-19C987B59AB8}" type="datetimeFigureOut">
              <a:rPr lang="pt-BR" smtClean="0"/>
              <a:t>27/07/2015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286D169-274C-4556-AE17-4CD478C25C87}" type="slidenum">
              <a:rPr lang="pt-BR" smtClean="0"/>
              <a:t>‹nº›</a:t>
            </a:fld>
            <a:endParaRPr lang="pt-BR"/>
          </a:p>
        </p:txBody>
      </p:sp>
    </p:spTree>
    <p:extLst>
      <p:ext uri="{BB962C8B-B14F-4D97-AF65-F5344CB8AC3E}">
        <p14:creationId xmlns:p14="http://schemas.microsoft.com/office/powerpoint/2010/main" val="18352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00039F15-961E-4622-A98F-19C987B59AB8}" type="datetimeFigureOut">
              <a:rPr lang="pt-BR" smtClean="0"/>
              <a:t>27/07/2015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286D169-274C-4556-AE17-4CD478C25C87}" type="slidenum">
              <a:rPr lang="pt-BR" smtClean="0"/>
              <a:t>‹nº›</a:t>
            </a:fld>
            <a:endParaRPr lang="pt-BR"/>
          </a:p>
        </p:txBody>
      </p:sp>
    </p:spTree>
    <p:extLst>
      <p:ext uri="{BB962C8B-B14F-4D97-AF65-F5344CB8AC3E}">
        <p14:creationId xmlns:p14="http://schemas.microsoft.com/office/powerpoint/2010/main" val="23870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39F15-961E-4622-A98F-19C987B59AB8}" type="datetimeFigureOut">
              <a:rPr lang="pt-BR" smtClean="0"/>
              <a:t>27/07/2015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286D169-274C-4556-AE17-4CD478C25C87}" type="slidenum">
              <a:rPr lang="pt-BR" smtClean="0"/>
              <a:t>‹nº›</a:t>
            </a:fld>
            <a:endParaRPr lang="pt-BR"/>
          </a:p>
        </p:txBody>
      </p:sp>
    </p:spTree>
    <p:extLst>
      <p:ext uri="{BB962C8B-B14F-4D97-AF65-F5344CB8AC3E}">
        <p14:creationId xmlns:p14="http://schemas.microsoft.com/office/powerpoint/2010/main" val="215394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0039F15-961E-4622-A98F-19C987B59AB8}" type="datetimeFigureOut">
              <a:rPr lang="pt-BR" smtClean="0"/>
              <a:t>27/07/2015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286D169-274C-4556-AE17-4CD478C25C87}" type="slidenum">
              <a:rPr lang="pt-BR" smtClean="0"/>
              <a:t>‹nº›</a:t>
            </a:fld>
            <a:endParaRPr lang="pt-BR"/>
          </a:p>
        </p:txBody>
      </p:sp>
    </p:spTree>
    <p:extLst>
      <p:ext uri="{BB962C8B-B14F-4D97-AF65-F5344CB8AC3E}">
        <p14:creationId xmlns:p14="http://schemas.microsoft.com/office/powerpoint/2010/main" val="4715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0039F15-961E-4622-A98F-19C987B59AB8}" type="datetimeFigureOut">
              <a:rPr lang="pt-BR" smtClean="0"/>
              <a:t>27/07/2015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286D169-274C-4556-AE17-4CD478C25C87}" type="slidenum">
              <a:rPr lang="pt-BR" smtClean="0"/>
              <a:t>‹nº›</a:t>
            </a:fld>
            <a:endParaRPr lang="pt-BR"/>
          </a:p>
        </p:txBody>
      </p:sp>
    </p:spTree>
    <p:extLst>
      <p:ext uri="{BB962C8B-B14F-4D97-AF65-F5344CB8AC3E}">
        <p14:creationId xmlns:p14="http://schemas.microsoft.com/office/powerpoint/2010/main" val="237030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39F15-961E-4622-A98F-19C987B59AB8}" type="datetimeFigureOut">
              <a:rPr lang="pt-BR" smtClean="0"/>
              <a:t>27/07/2015</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6D169-274C-4556-AE17-4CD478C25C87}" type="slidenum">
              <a:rPr lang="pt-BR" smtClean="0"/>
              <a:t>‹nº›</a:t>
            </a:fld>
            <a:endParaRPr lang="pt-BR"/>
          </a:p>
        </p:txBody>
      </p:sp>
    </p:spTree>
    <p:extLst>
      <p:ext uri="{BB962C8B-B14F-4D97-AF65-F5344CB8AC3E}">
        <p14:creationId xmlns:p14="http://schemas.microsoft.com/office/powerpoint/2010/main" val="952729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739589" y="658906"/>
            <a:ext cx="7933764" cy="5580529"/>
          </a:xfrm>
          <a:prstGeom prst="rect">
            <a:avLst/>
          </a:prstGeom>
        </p:spPr>
      </p:pic>
    </p:spTree>
    <p:extLst>
      <p:ext uri="{BB962C8B-B14F-4D97-AF65-F5344CB8AC3E}">
        <p14:creationId xmlns:p14="http://schemas.microsoft.com/office/powerpoint/2010/main" val="3119019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51330" y="530750"/>
            <a:ext cx="8175811" cy="1200329"/>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Chama o elevador acionando um botão, que fecha o circuito de um relê, o qual liga um potente motor elétrico, que ergue até seu andar a grande caixa de estrutura metálica; outro motor, menor, também acionado por relê automático, abre a porta do elevador.</a:t>
            </a:r>
            <a:endParaRPr lang="pt-B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329" y="1731079"/>
            <a:ext cx="6279777" cy="2517699"/>
          </a:xfrm>
          <a:prstGeom prst="rect">
            <a:avLst/>
          </a:prstGeom>
          <a:noFill/>
          <a:ln>
            <a:noFill/>
          </a:ln>
          <a:scene3d>
            <a:camera prst="orthographicFront">
              <a:rot lat="0" lon="0" rev="2154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716" y="4248778"/>
            <a:ext cx="2413001" cy="241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29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64776" y="522692"/>
            <a:ext cx="8202705" cy="646331"/>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Prepara-se então para sair à rua, para o incrível desafio do trânsito urbano, com seus automóveis e caminhões...</a:t>
            </a:r>
            <a:endParaRPr lang="pt-B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56" y="1700679"/>
            <a:ext cx="7688543" cy="358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943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47" y="2032886"/>
            <a:ext cx="8391913" cy="34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538356" y="723036"/>
            <a:ext cx="8256494" cy="923330"/>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 movidos pelos ciclos Otto e Diesel de seus motores a combustão interna, e com os semáforos automáticos orientando o fluxo do trânsito a partir de informações computadas por um sistema central de processamento de dados.</a:t>
            </a:r>
            <a:endParaRPr lang="pt-BR" dirty="0"/>
          </a:p>
        </p:txBody>
      </p:sp>
    </p:spTree>
    <p:extLst>
      <p:ext uri="{BB962C8B-B14F-4D97-AF65-F5344CB8AC3E}">
        <p14:creationId xmlns:p14="http://schemas.microsoft.com/office/powerpoint/2010/main" val="3224833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84095" y="716341"/>
            <a:ext cx="8229599" cy="1754326"/>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Sirenes ensurdecedoras anunciam a emergência das ambulâncias. Lembra-se de ter visto o interior de uma delas, uma verdadeira UTI móvel, onde medidores de pressão arterial, de pulsação cardíaca e de outros dados vitais do paciente estão ligados a um radiotransmissor, que informa o hospital de destino, o qual dá retorno, por teleprocessamento, com instruções sobre os procedimentos médicos durante o trajeto.</a:t>
            </a:r>
            <a:endParaRPr lang="pt-B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95" y="2842092"/>
            <a:ext cx="8253330" cy="269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844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78223" y="1059214"/>
            <a:ext cx="8175812" cy="1200329"/>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Por sorte, nossa personagem não está na ambulância, mas fora dela, e, por mais sorte ainda, pode encurtar parte de seu trajeto usando o metrô. Seu bilhete magnético de trechos múltiplos permite-lhe passar pela catraca eletrônica.</a:t>
            </a:r>
            <a:endParaRPr lang="pt-B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34" y="2559704"/>
            <a:ext cx="7997101" cy="24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35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05118" y="922668"/>
            <a:ext cx="8108576" cy="1277786"/>
          </a:xfrm>
          <a:prstGeom prst="rect">
            <a:avLst/>
          </a:prstGeom>
        </p:spPr>
        <p:txBody>
          <a:bodyPr wrap="square">
            <a:spAutoFit/>
          </a:bodyPr>
          <a:lstStyle/>
          <a:p>
            <a:pPr indent="449580" algn="ctr">
              <a:lnSpc>
                <a:spcPct val="107000"/>
              </a:lnSpc>
              <a:spcAft>
                <a:spcPts val="80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Diferentes motores elétricos movem a escada rolante, as portas automáticas dos vagões e o próprio trem, com suas dezenas de toneladas. Para cada motor e cada porta há relês, acionados por sensores mecânicos ou por fotocélulas.</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18" y="2492468"/>
            <a:ext cx="8106882" cy="311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433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64776" y="1032320"/>
            <a:ext cx="8041342" cy="1200329"/>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Algo ou alguém obstrui o fechamento de uma porta e, automaticamente, o condutor recebe um sinal para que impeça a partida da composição. Os alto-falantes anunciam o problema, e encontra-se uma sacola no vão de uma das portas.</a:t>
            </a:r>
            <a:endParaRPr lang="pt-B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76" y="2694174"/>
            <a:ext cx="8104483" cy="27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003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64774" y="407057"/>
            <a:ext cx="8108577" cy="1754326"/>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Enfim, ela chega a seu destino, um moderno prédio comercial; câmaras de vídeo controlam o acesso, monitoradas desde a sala de segurança – “Sorria, você está sendo filmado”. Um detector magnético de metais evita que se entre armado. Tem havido protestos, pois até molhos de chave travam a porta giratória, mas já há proposta de instalar raios X para controlar pastas e pacotes, como nos aeroportos.</a:t>
            </a:r>
            <a:endParaRPr lang="pt-B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75" y="2304209"/>
            <a:ext cx="7899974"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155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64776" y="935521"/>
            <a:ext cx="8269942" cy="1200329"/>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A luz azulada, de vapor de mercúrio, domina os corredores, enquanto a luz mais amarelada, de vapor de sódio, ilumina os escritórios. Senta-se, enfim, em seu posto de trabalho; com uma alavanca controla o mecanismo de altura e inclinação de sua cadeira, adapta fone de ouvido e microfone e...</a:t>
            </a:r>
            <a:endParaRPr lang="pt-B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95" y="2601633"/>
            <a:ext cx="8385823" cy="289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362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05115" y="1205771"/>
            <a:ext cx="8095129" cy="646331"/>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 ... cumprimenta, por mensagem de voz, as demais operadoras da central de telemarketing: “Meninas, cheguei!”.</a:t>
            </a:r>
            <a:endParaRPr lang="pt-B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662" y="2248833"/>
            <a:ext cx="4590037" cy="372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714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83339" y="778817"/>
            <a:ext cx="9060657" cy="732589"/>
          </a:xfrm>
          <a:prstGeom prst="rect">
            <a:avLst/>
          </a:prstGeom>
        </p:spPr>
      </p:pic>
      <p:sp>
        <p:nvSpPr>
          <p:cNvPr id="4" name="Retângulo 3"/>
          <p:cNvSpPr/>
          <p:nvPr/>
        </p:nvSpPr>
        <p:spPr>
          <a:xfrm>
            <a:off x="491835" y="1932858"/>
            <a:ext cx="8243667" cy="923330"/>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Ela acorda com um relógio despertador, que mede o tempo pela contagem de pulsações de um cristal de quartzo, feita por um chip eletrônico, que é um microcircuito integrado a um cristal semicondutor.</a:t>
            </a:r>
            <a:endParaRPr lang="pt-BR" dirty="0"/>
          </a:p>
        </p:txBody>
      </p:sp>
      <p:pic>
        <p:nvPicPr>
          <p:cNvPr id="5" name="Imagem 4"/>
          <p:cNvPicPr>
            <a:picLocks noChangeAspect="1"/>
          </p:cNvPicPr>
          <p:nvPr/>
        </p:nvPicPr>
        <p:blipFill>
          <a:blip r:embed="rId3"/>
          <a:stretch>
            <a:fillRect/>
          </a:stretch>
        </p:blipFill>
        <p:spPr>
          <a:xfrm>
            <a:off x="582860" y="3277640"/>
            <a:ext cx="8061619" cy="2363505"/>
          </a:xfrm>
          <a:prstGeom prst="rect">
            <a:avLst/>
          </a:prstGeom>
        </p:spPr>
      </p:pic>
    </p:spTree>
    <p:extLst>
      <p:ext uri="{BB962C8B-B14F-4D97-AF65-F5344CB8AC3E}">
        <p14:creationId xmlns:p14="http://schemas.microsoft.com/office/powerpoint/2010/main" val="2137405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3034" y="1018872"/>
            <a:ext cx="7732059" cy="1200329"/>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Liga seu computador, conectado a uma rede local e a uma fonte no break, que substituiu os antigos estabilizadores de tensão, protegendo a continuidade do trabalho e evitando interrupções no fornecimento de eletricidade.</a:t>
            </a:r>
            <a:endParaRPr lang="pt-B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34" y="2573149"/>
            <a:ext cx="788211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737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64776" y="570286"/>
            <a:ext cx="8001001" cy="1574149"/>
          </a:xfrm>
          <a:prstGeom prst="rect">
            <a:avLst/>
          </a:prstGeom>
        </p:spPr>
        <p:txBody>
          <a:bodyPr wrap="square">
            <a:spAutoFit/>
          </a:bodyPr>
          <a:lstStyle/>
          <a:p>
            <a:pPr indent="449580" algn="ctr">
              <a:lnSpc>
                <a:spcPct val="107000"/>
              </a:lnSpc>
              <a:spcAft>
                <a:spcPts val="80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Antes de tudo, é preciso abrir o e-mail e responder às mensagens da noite anterior, no correio eletrônico. Não importa a distância, as respostas chegam em segundos, à velocidade da luz, a mesma com que chegam, pela Internet, as notícias dos jornais diários ou as conversas nos espaços de chat.</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000" y="2371446"/>
            <a:ext cx="4204166" cy="359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937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70648" y="743234"/>
            <a:ext cx="8189258" cy="1754326"/>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Logo tem de atender a duas chamadas ao mesmo tempo, uma no telefone fixo e outra no celular, seu minúsculo transmissor-receptor pessoal de rádio. No celular é uma colega, que a viu chegar pelo circuito fechado de TV, pedindo emprestado o DVD daquele filme de que falaram na véspera; no outro, é o primeiro cliente do dia, querendo saber quanto custaria instalar, em seu sistema, um gravador de CDs.</a:t>
            </a:r>
            <a:endParaRPr lang="pt-B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66" y="2761410"/>
            <a:ext cx="8066840" cy="271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577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51330" y="393610"/>
            <a:ext cx="8068236" cy="1754326"/>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As duas ligações, no mesmo instante, têm a ver com o mesmo assunto: o registro e a reprodução de informações de imagem e som usando feixes de laser. Mais outra ligação, de outro cliente: seu notebook, comprado pela Internet, acaba de chegar, mas está faltando o transformador-retificador para ligá-lo na rede elétrica. Ela lhe explica que não falta nada, pois, no modelo que comprou, a fonte de corrente contínua já está embutida no aparelho.</a:t>
            </a:r>
            <a:endParaRPr lang="pt-B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67" y="2261264"/>
            <a:ext cx="8160761" cy="302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9353" y="5531504"/>
            <a:ext cx="2160213" cy="10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p:cNvPicPr>
            <a:picLocks noChangeAspect="1"/>
          </p:cNvPicPr>
          <p:nvPr/>
        </p:nvPicPr>
        <p:blipFill>
          <a:blip r:embed="rId4"/>
          <a:stretch>
            <a:fillRect/>
          </a:stretch>
        </p:blipFill>
        <p:spPr>
          <a:xfrm>
            <a:off x="652985" y="5498723"/>
            <a:ext cx="969956" cy="1120406"/>
          </a:xfrm>
          <a:prstGeom prst="rect">
            <a:avLst/>
          </a:prstGeom>
        </p:spPr>
      </p:pic>
    </p:spTree>
    <p:extLst>
      <p:ext uri="{BB962C8B-B14F-4D97-AF65-F5344CB8AC3E}">
        <p14:creationId xmlns:p14="http://schemas.microsoft.com/office/powerpoint/2010/main" val="251304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48640" y="577003"/>
            <a:ext cx="8102991" cy="1754326"/>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Vai direto ao banheiro, onde ralos, pia e vaso sanitário são providos de sifões hidráulicos, para reter odores. Toma um banho, com água que vem de um reservatório dotado de boia e registro e que passa por um chuveiro elétrico, um resistor sob uma tensão de 220 V, mas que, no apartamento vizinho, circula por um aquecedor de passagem, um tubo metálico sobre um queimador a gás.</a:t>
            </a: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811" y="2331329"/>
            <a:ext cx="7549749"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449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70646" y="950276"/>
            <a:ext cx="8390965" cy="646331"/>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Em dúvida sobre que roupa vestir, procura se informar da previsão do tempo, no noticiário das 7 horas.</a:t>
            </a:r>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46" y="2086255"/>
            <a:ext cx="8242421"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267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84094" y="330404"/>
            <a:ext cx="8377517" cy="1477328"/>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Se fosse assinante de TV a cabo, poderia ver um canal especializado, cujo sinal lhe chegaria por uma rede de fibras ópticas; como não é, a antena coletiva do prédio leva até seu receptor o sinal, em frequência modulada, transmitido pelas ondas eletromagnéticas a partir da emissora de TV aberta. Ela aciona e desliga o aparelho usando um controle remoto de raio infravermelho.</a:t>
            </a:r>
            <a:endParaRPr lang="pt-BR"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5089"/>
          <a:stretch/>
        </p:blipFill>
        <p:spPr bwMode="auto">
          <a:xfrm>
            <a:off x="1506070" y="1768023"/>
            <a:ext cx="6333564" cy="234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4773556" y="3991754"/>
            <a:ext cx="2988162" cy="277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937"/>
          <a:stretch/>
        </p:blipFill>
        <p:spPr bwMode="auto">
          <a:xfrm>
            <a:off x="1682855" y="4114027"/>
            <a:ext cx="3129523" cy="263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081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30305" y="818528"/>
            <a:ext cx="8323730" cy="1477328"/>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Prepara então seu café, fervendo a água em fogão a gás, com botijão de GLP (gás liquefeito de petróleo) protegido por válvula de segurança, sensível a variações abruptas de pressão. Tira o pacote de leite UHT (tratado em ultra alta temperatura) do refrigerador, cujo ciclo térmico usa motor-compressor elétrico e tem controle automático de degelo.</a:t>
            </a:r>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21" y="2600045"/>
            <a:ext cx="8100914" cy="341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205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43009" y="1511024"/>
            <a:ext cx="8135471" cy="646331"/>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Põe uma fatia de pão na torradeira, outro simples resistor como o do chuveiro, mas com tensão de 110 V e provido com termostato de par metálico. </a:t>
            </a:r>
            <a:endParaRPr lang="pt-B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09" y="2640386"/>
            <a:ext cx="8116896" cy="292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382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64776" y="563033"/>
            <a:ext cx="8148918" cy="1477328"/>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Esquenta um pouco de leite na própria xícara, colocando-a em um forno que só esquenta alimentos úmidos, pois faz uso de um feixe de micro-ondas, com frequência de oscilação igual à das moléculas de água. No visor, de cristal líquido, registra o tempo de somente 40 segundos, para evitar a ebulição e o derramamento do leite.</a:t>
            </a:r>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76" y="2519363"/>
            <a:ext cx="3913095" cy="298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644" y="2425234"/>
            <a:ext cx="4128050" cy="298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193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97541" y="415116"/>
            <a:ext cx="8175812" cy="1477328"/>
          </a:xfrm>
          <a:prstGeom prst="rect">
            <a:avLst/>
          </a:prstGeom>
        </p:spPr>
        <p:txBody>
          <a:bodyPr wrap="square">
            <a:spAutoFit/>
          </a:bodyPr>
          <a:lstStyle/>
          <a:p>
            <a:pPr algn="ctr"/>
            <a:r>
              <a:rPr lang="pt-BR" dirty="0" smtClean="0">
                <a:effectLst/>
                <a:latin typeface="Arial" panose="020B0604020202020204" pitchFamily="34" charset="0"/>
                <a:ea typeface="Calibri" panose="020F0502020204030204" pitchFamily="34" charset="0"/>
              </a:rPr>
              <a:t>Pronta para sair, pega seus óculos, com lentes que combinam correção esférica para miopia e cilíndrica para astigmatismo; abre e fecha a porta do apartamento com sua chave, uma alavanca de latão temperado, que se encaixa e faz girar o fecho mecânico, cujo segredo está registrado em um pequeno tambor de cobre.</a:t>
            </a:r>
            <a:endParaRPr lang="pt-BR"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41" y="1892444"/>
            <a:ext cx="8068235" cy="234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058" y="4336303"/>
            <a:ext cx="3008966" cy="241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437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1157</Words>
  <Application>Microsoft Office PowerPoint</Application>
  <PresentationFormat>Apresentação na tela (4:3)</PresentationFormat>
  <Paragraphs>22</Paragraphs>
  <Slides>23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23</vt:i4>
      </vt:variant>
    </vt:vector>
  </HeadingPairs>
  <TitlesOfParts>
    <vt:vector size="28" baseType="lpstr">
      <vt:lpstr>Arial</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Rita</dc:creator>
  <cp:lastModifiedBy>Rita</cp:lastModifiedBy>
  <cp:revision>15</cp:revision>
  <dcterms:created xsi:type="dcterms:W3CDTF">2015-07-27T19:46:11Z</dcterms:created>
  <dcterms:modified xsi:type="dcterms:W3CDTF">2015-07-27T20:36:32Z</dcterms:modified>
</cp:coreProperties>
</file>